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 Bold" charset="1" panose="00000800000000000000"/>
      <p:regular r:id="rId15"/>
    </p:embeddedFont>
    <p:embeddedFont>
      <p:font typeface="Open Sauce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47759" y="3749017"/>
            <a:ext cx="3240241" cy="6504134"/>
          </a:xfrm>
          <a:custGeom>
            <a:avLst/>
            <a:gdLst/>
            <a:ahLst/>
            <a:cxnLst/>
            <a:rect r="r" b="b" t="t" l="l"/>
            <a:pathLst>
              <a:path h="6504134" w="3240241">
                <a:moveTo>
                  <a:pt x="0" y="0"/>
                </a:moveTo>
                <a:lnTo>
                  <a:pt x="3240241" y="0"/>
                </a:lnTo>
                <a:lnTo>
                  <a:pt x="3240241" y="6504133"/>
                </a:lnTo>
                <a:lnTo>
                  <a:pt x="0" y="65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32403" y="-1448305"/>
            <a:ext cx="5255597" cy="13183610"/>
            <a:chOff x="0" y="0"/>
            <a:chExt cx="1384190" cy="34722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4190" cy="3472226"/>
            </a:xfrm>
            <a:custGeom>
              <a:avLst/>
              <a:gdLst/>
              <a:ahLst/>
              <a:cxnLst/>
              <a:rect r="r" b="b" t="t" l="l"/>
              <a:pathLst>
                <a:path h="3472226" w="1384190">
                  <a:moveTo>
                    <a:pt x="0" y="0"/>
                  </a:moveTo>
                  <a:lnTo>
                    <a:pt x="1384190" y="0"/>
                  </a:lnTo>
                  <a:lnTo>
                    <a:pt x="1384190" y="3472226"/>
                  </a:lnTo>
                  <a:lnTo>
                    <a:pt x="0" y="3472226"/>
                  </a:lnTo>
                  <a:close/>
                </a:path>
              </a:pathLst>
            </a:custGeom>
            <a:solidFill>
              <a:srgbClr val="10686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384190" cy="3491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3977985"/>
            <a:ext cx="107722" cy="3073862"/>
            <a:chOff x="0" y="0"/>
            <a:chExt cx="28371" cy="80957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371" cy="809577"/>
            </a:xfrm>
            <a:custGeom>
              <a:avLst/>
              <a:gdLst/>
              <a:ahLst/>
              <a:cxnLst/>
              <a:rect r="r" b="b" t="t" l="l"/>
              <a:pathLst>
                <a:path h="809577" w="28371">
                  <a:moveTo>
                    <a:pt x="0" y="0"/>
                  </a:moveTo>
                  <a:lnTo>
                    <a:pt x="28371" y="0"/>
                  </a:lnTo>
                  <a:lnTo>
                    <a:pt x="28371" y="809577"/>
                  </a:lnTo>
                  <a:lnTo>
                    <a:pt x="0" y="809577"/>
                  </a:ln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8371" cy="8286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664408" y="2290326"/>
            <a:ext cx="10487725" cy="5947182"/>
            <a:chOff x="0" y="0"/>
            <a:chExt cx="13453423" cy="76289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453422" cy="7628915"/>
            </a:xfrm>
            <a:custGeom>
              <a:avLst/>
              <a:gdLst/>
              <a:ahLst/>
              <a:cxnLst/>
              <a:rect r="r" b="b" t="t" l="l"/>
              <a:pathLst>
                <a:path h="7628915" w="13453422">
                  <a:moveTo>
                    <a:pt x="13453422" y="3814503"/>
                  </a:moveTo>
                  <a:cubicBezTo>
                    <a:pt x="13453422" y="5921084"/>
                    <a:pt x="10441713" y="7628915"/>
                    <a:pt x="6726711" y="7628915"/>
                  </a:cubicBezTo>
                  <a:cubicBezTo>
                    <a:pt x="3011656" y="7628915"/>
                    <a:pt x="0" y="5921084"/>
                    <a:pt x="0" y="3814503"/>
                  </a:cubicBezTo>
                  <a:cubicBezTo>
                    <a:pt x="0" y="1707816"/>
                    <a:pt x="3011656" y="0"/>
                    <a:pt x="6726711" y="0"/>
                  </a:cubicBezTo>
                  <a:cubicBezTo>
                    <a:pt x="10441767" y="0"/>
                    <a:pt x="13453422" y="1707816"/>
                    <a:pt x="13453422" y="3814503"/>
                  </a:cubicBezTo>
                  <a:close/>
                </a:path>
              </a:pathLst>
            </a:custGeom>
            <a:blipFill>
              <a:blip r:embed="rId4"/>
              <a:stretch>
                <a:fillRect l="-14438" t="0" r="-1443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87521" y="3691867"/>
            <a:ext cx="6572706" cy="1046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55"/>
              </a:lnSpc>
            </a:pPr>
            <a:r>
              <a:rPr lang="en-US" sz="3039" spc="-60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(INF280) ESTADÍSTICA COMPUTACIONAL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7521" y="4599492"/>
            <a:ext cx="7555829" cy="1805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855"/>
              </a:lnSpc>
            </a:pPr>
            <a:r>
              <a:rPr lang="en-US" sz="10610" spc="-212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Entrega 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7521" y="7336190"/>
            <a:ext cx="6832368" cy="3436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3"/>
              </a:lnSpc>
            </a:pPr>
            <a:r>
              <a:rPr lang="en-US" sz="30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Integrantes:</a:t>
            </a:r>
          </a:p>
          <a:p>
            <a:pPr algn="l">
              <a:lnSpc>
                <a:spcPts val="3923"/>
              </a:lnSpc>
            </a:pPr>
            <a:r>
              <a:rPr lang="en-US" sz="30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Benjamin Caro</a:t>
            </a:r>
          </a:p>
          <a:p>
            <a:pPr algn="l">
              <a:lnSpc>
                <a:spcPts val="3923"/>
              </a:lnSpc>
            </a:pPr>
            <a:r>
              <a:rPr lang="en-US" sz="30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CRISTÓBAL CARRIÓN</a:t>
            </a:r>
          </a:p>
          <a:p>
            <a:pPr algn="l">
              <a:lnSpc>
                <a:spcPts val="3923"/>
              </a:lnSpc>
            </a:pPr>
            <a:r>
              <a:rPr lang="en-US" sz="30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Ignacio casanova</a:t>
            </a:r>
          </a:p>
          <a:p>
            <a:pPr algn="l">
              <a:lnSpc>
                <a:spcPts val="3923"/>
              </a:lnSpc>
            </a:pPr>
            <a:r>
              <a:rPr lang="en-US" sz="301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Héctor Chanampe</a:t>
            </a:r>
          </a:p>
          <a:p>
            <a:pPr algn="l">
              <a:lnSpc>
                <a:spcPts val="3923"/>
              </a:lnSpc>
            </a:pPr>
          </a:p>
          <a:p>
            <a:pPr algn="l">
              <a:lnSpc>
                <a:spcPts val="392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4491629"/>
            <a:chOff x="0" y="0"/>
            <a:chExt cx="4816593" cy="1182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182980"/>
            </a:xfrm>
            <a:custGeom>
              <a:avLst/>
              <a:gdLst/>
              <a:ahLst/>
              <a:cxnLst/>
              <a:rect r="r" b="b" t="t" l="l"/>
              <a:pathLst>
                <a:path h="118298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82980"/>
                  </a:lnTo>
                  <a:lnTo>
                    <a:pt x="0" y="1182980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1202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4491629"/>
          </a:xfrm>
          <a:custGeom>
            <a:avLst/>
            <a:gdLst/>
            <a:ahLst/>
            <a:cxnLst/>
            <a:rect r="r" b="b" t="t" l="l"/>
            <a:pathLst>
              <a:path h="4491629" w="18288000">
                <a:moveTo>
                  <a:pt x="0" y="0"/>
                </a:moveTo>
                <a:lnTo>
                  <a:pt x="18288000" y="0"/>
                </a:lnTo>
                <a:lnTo>
                  <a:pt x="18288000" y="4491629"/>
                </a:lnTo>
                <a:lnTo>
                  <a:pt x="0" y="44916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9000"/>
            </a:blip>
            <a:stretch>
              <a:fillRect l="0" t="-85634" r="0" b="-85634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5340398" y="2356382"/>
            <a:ext cx="12731346" cy="7930618"/>
            <a:chOff x="0" y="0"/>
            <a:chExt cx="3353112" cy="20887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353112" cy="2088723"/>
            </a:xfrm>
            <a:custGeom>
              <a:avLst/>
              <a:gdLst/>
              <a:ahLst/>
              <a:cxnLst/>
              <a:rect r="r" b="b" t="t" l="l"/>
              <a:pathLst>
                <a:path h="2088723" w="3353112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2073520"/>
                  </a:lnTo>
                  <a:cubicBezTo>
                    <a:pt x="3353112" y="2077552"/>
                    <a:pt x="3351510" y="2081419"/>
                    <a:pt x="3348659" y="2084270"/>
                  </a:cubicBezTo>
                  <a:cubicBezTo>
                    <a:pt x="3345808" y="2087121"/>
                    <a:pt x="3341941" y="2088723"/>
                    <a:pt x="3337909" y="2088723"/>
                  </a:cubicBezTo>
                  <a:lnTo>
                    <a:pt x="15202" y="2088723"/>
                  </a:lnTo>
                  <a:cubicBezTo>
                    <a:pt x="11171" y="2088723"/>
                    <a:pt x="7304" y="2087121"/>
                    <a:pt x="4453" y="2084270"/>
                  </a:cubicBezTo>
                  <a:cubicBezTo>
                    <a:pt x="1602" y="2081419"/>
                    <a:pt x="0" y="2077552"/>
                    <a:pt x="0" y="2073520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3353112" cy="21077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291145" y="4694098"/>
            <a:ext cx="4887329" cy="5446051"/>
          </a:xfrm>
          <a:custGeom>
            <a:avLst/>
            <a:gdLst/>
            <a:ahLst/>
            <a:cxnLst/>
            <a:rect r="r" b="b" t="t" l="l"/>
            <a:pathLst>
              <a:path h="5446051" w="4887329">
                <a:moveTo>
                  <a:pt x="0" y="0"/>
                </a:moveTo>
                <a:lnTo>
                  <a:pt x="4887328" y="0"/>
                </a:lnTo>
                <a:lnTo>
                  <a:pt x="4887328" y="5446051"/>
                </a:lnTo>
                <a:lnTo>
                  <a:pt x="0" y="54460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57" t="-19541" r="-17759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6430976" y="4396379"/>
            <a:ext cx="11150794" cy="4427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El b</a:t>
            </a: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ootstrap fue propuesto por Bradley Efron en 1979 como una técnica general de remuestreo para estimar la distribución muestral de un estadístico a partir de la propia muestra observada. 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La motivación fue resolver problemas donde las fórmulas analíticas para el error, sesgo o intervalos de confianza eran difíciles o inexistentes.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Aprovechando la creciente capacidad de cómputo para generar muchas remuestras con reemplazo y construir una distribución empírica del estadístico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883292" y="2232557"/>
            <a:ext cx="6928538" cy="2367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82"/>
              </a:lnSpc>
            </a:pPr>
            <a:r>
              <a:rPr lang="en-US" b="true" sz="6844" spc="-136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BOOTSTRAP</a:t>
            </a:r>
          </a:p>
          <a:p>
            <a:pPr algn="ctr" marL="0" indent="0" lvl="0">
              <a:lnSpc>
                <a:spcPts val="95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4491629"/>
            <a:chOff x="0" y="0"/>
            <a:chExt cx="4816593" cy="1182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182980"/>
            </a:xfrm>
            <a:custGeom>
              <a:avLst/>
              <a:gdLst/>
              <a:ahLst/>
              <a:cxnLst/>
              <a:rect r="r" b="b" t="t" l="l"/>
              <a:pathLst>
                <a:path h="118298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82980"/>
                  </a:lnTo>
                  <a:lnTo>
                    <a:pt x="0" y="1182980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1202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16255" y="0"/>
            <a:ext cx="18288000" cy="4491629"/>
          </a:xfrm>
          <a:custGeom>
            <a:avLst/>
            <a:gdLst/>
            <a:ahLst/>
            <a:cxnLst/>
            <a:rect r="r" b="b" t="t" l="l"/>
            <a:pathLst>
              <a:path h="4491629" w="18288000">
                <a:moveTo>
                  <a:pt x="0" y="0"/>
                </a:moveTo>
                <a:lnTo>
                  <a:pt x="18288000" y="0"/>
                </a:lnTo>
                <a:lnTo>
                  <a:pt x="18288000" y="4491629"/>
                </a:lnTo>
                <a:lnTo>
                  <a:pt x="0" y="44916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9000"/>
            </a:blip>
            <a:stretch>
              <a:fillRect l="0" t="-85634" r="0" b="-85634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5126892" y="1580724"/>
            <a:ext cx="12731346" cy="7930618"/>
            <a:chOff x="0" y="0"/>
            <a:chExt cx="3353112" cy="208872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353112" cy="2088723"/>
            </a:xfrm>
            <a:custGeom>
              <a:avLst/>
              <a:gdLst/>
              <a:ahLst/>
              <a:cxnLst/>
              <a:rect r="r" b="b" t="t" l="l"/>
              <a:pathLst>
                <a:path h="2088723" w="3353112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2073520"/>
                  </a:lnTo>
                  <a:cubicBezTo>
                    <a:pt x="3353112" y="2077552"/>
                    <a:pt x="3351510" y="2081419"/>
                    <a:pt x="3348659" y="2084270"/>
                  </a:cubicBezTo>
                  <a:cubicBezTo>
                    <a:pt x="3345808" y="2087121"/>
                    <a:pt x="3341941" y="2088723"/>
                    <a:pt x="3337909" y="2088723"/>
                  </a:cubicBezTo>
                  <a:lnTo>
                    <a:pt x="15202" y="2088723"/>
                  </a:lnTo>
                  <a:cubicBezTo>
                    <a:pt x="11171" y="2088723"/>
                    <a:pt x="7304" y="2087121"/>
                    <a:pt x="4453" y="2084270"/>
                  </a:cubicBezTo>
                  <a:cubicBezTo>
                    <a:pt x="1602" y="2081419"/>
                    <a:pt x="0" y="2077552"/>
                    <a:pt x="0" y="2073520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3353112" cy="21077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6108506" y="4027596"/>
            <a:ext cx="11150794" cy="3932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Definir la mue</a:t>
            </a: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stra y el estadístico: partir de la muestra observada y definir el estadístico a estudiar (media, mediana, coeficiente, etc.).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Generar remuestras con reemplazo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Calcular el estadístico para cada remuestra y guardar los B valores obtenidos. 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Estimar variabilidad y sesgo.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Construir intervalos de confianza</a:t>
            </a:r>
          </a:p>
          <a:p>
            <a:pPr algn="ctr" marL="533062" indent="-266531" lvl="1">
              <a:lnSpc>
                <a:spcPts val="3950"/>
              </a:lnSpc>
              <a:buFont typeface="Arial"/>
              <a:buChar char="•"/>
            </a:pPr>
            <a:r>
              <a:rPr lang="en-US" sz="246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Comprobaciones y variantes cambiando el numero de remuestras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19570" y="2121989"/>
            <a:ext cx="6928538" cy="2367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82"/>
              </a:lnSpc>
            </a:pPr>
            <a:r>
              <a:rPr lang="en-US" b="true" sz="6844" spc="-136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BOOTSTRAP</a:t>
            </a:r>
          </a:p>
          <a:p>
            <a:pPr algn="ctr" marL="0" indent="0" lvl="0">
              <a:lnSpc>
                <a:spcPts val="95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60" y="286894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2095642" y="1528381"/>
            <a:ext cx="7362789" cy="866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78"/>
              </a:lnSpc>
            </a:pPr>
            <a:r>
              <a:rPr lang="en-US" sz="5127" spc="-102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Bootstrap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465877" y="-463503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095642" y="3502196"/>
            <a:ext cx="10836557" cy="3282607"/>
          </a:xfrm>
          <a:custGeom>
            <a:avLst/>
            <a:gdLst/>
            <a:ahLst/>
            <a:cxnLst/>
            <a:rect r="r" b="b" t="t" l="l"/>
            <a:pathLst>
              <a:path h="3282607" w="10836557">
                <a:moveTo>
                  <a:pt x="0" y="0"/>
                </a:moveTo>
                <a:lnTo>
                  <a:pt x="10836557" y="0"/>
                </a:lnTo>
                <a:lnTo>
                  <a:pt x="10836557" y="3282608"/>
                </a:lnTo>
                <a:lnTo>
                  <a:pt x="0" y="32826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6741" r="0" b="-38951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832433" y="-339559"/>
            <a:ext cx="8956821" cy="11772679"/>
            <a:chOff x="0" y="0"/>
            <a:chExt cx="2171400" cy="28540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1400" cy="2854048"/>
            </a:xfrm>
            <a:custGeom>
              <a:avLst/>
              <a:gdLst/>
              <a:ahLst/>
              <a:cxnLst/>
              <a:rect r="r" b="b" t="t" l="l"/>
              <a:pathLst>
                <a:path h="2854048" w="2171400">
                  <a:moveTo>
                    <a:pt x="37167" y="0"/>
                  </a:moveTo>
                  <a:lnTo>
                    <a:pt x="2134233" y="0"/>
                  </a:lnTo>
                  <a:cubicBezTo>
                    <a:pt x="2154760" y="0"/>
                    <a:pt x="2171400" y="16640"/>
                    <a:pt x="2171400" y="37167"/>
                  </a:cubicBezTo>
                  <a:lnTo>
                    <a:pt x="2171400" y="2816880"/>
                  </a:lnTo>
                  <a:cubicBezTo>
                    <a:pt x="2171400" y="2826738"/>
                    <a:pt x="2167484" y="2836192"/>
                    <a:pt x="2160514" y="2843162"/>
                  </a:cubicBezTo>
                  <a:cubicBezTo>
                    <a:pt x="2153544" y="2850132"/>
                    <a:pt x="2144090" y="2854048"/>
                    <a:pt x="2134233" y="2854048"/>
                  </a:cubicBezTo>
                  <a:lnTo>
                    <a:pt x="37167" y="2854048"/>
                  </a:lnTo>
                  <a:cubicBezTo>
                    <a:pt x="27310" y="2854048"/>
                    <a:pt x="17856" y="2850132"/>
                    <a:pt x="10886" y="2843162"/>
                  </a:cubicBezTo>
                  <a:cubicBezTo>
                    <a:pt x="3916" y="2836192"/>
                    <a:pt x="0" y="2826738"/>
                    <a:pt x="0" y="2816880"/>
                  </a:cubicBezTo>
                  <a:lnTo>
                    <a:pt x="0" y="37167"/>
                  </a:lnTo>
                  <a:cubicBezTo>
                    <a:pt x="0" y="27310"/>
                    <a:pt x="3916" y="17856"/>
                    <a:pt x="10886" y="10886"/>
                  </a:cubicBezTo>
                  <a:cubicBezTo>
                    <a:pt x="17856" y="3916"/>
                    <a:pt x="27310" y="0"/>
                    <a:pt x="37167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71400" cy="2873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6014778"/>
            <a:ext cx="7982265" cy="3160134"/>
          </a:xfrm>
          <a:custGeom>
            <a:avLst/>
            <a:gdLst/>
            <a:ahLst/>
            <a:cxnLst/>
            <a:rect r="r" b="b" t="t" l="l"/>
            <a:pathLst>
              <a:path h="3160134" w="7982265">
                <a:moveTo>
                  <a:pt x="0" y="0"/>
                </a:moveTo>
                <a:lnTo>
                  <a:pt x="7982265" y="0"/>
                </a:lnTo>
                <a:lnTo>
                  <a:pt x="7982265" y="3160134"/>
                </a:lnTo>
                <a:lnTo>
                  <a:pt x="0" y="31601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19109" y="694689"/>
            <a:ext cx="7763889" cy="6900157"/>
          </a:xfrm>
          <a:custGeom>
            <a:avLst/>
            <a:gdLst/>
            <a:ahLst/>
            <a:cxnLst/>
            <a:rect r="r" b="b" t="t" l="l"/>
            <a:pathLst>
              <a:path h="6900157" w="7763889">
                <a:moveTo>
                  <a:pt x="0" y="0"/>
                </a:moveTo>
                <a:lnTo>
                  <a:pt x="7763889" y="0"/>
                </a:lnTo>
                <a:lnTo>
                  <a:pt x="7763889" y="6900156"/>
                </a:lnTo>
                <a:lnTo>
                  <a:pt x="0" y="69001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013732" y="8564295"/>
            <a:ext cx="9969266" cy="610618"/>
          </a:xfrm>
          <a:custGeom>
            <a:avLst/>
            <a:gdLst/>
            <a:ahLst/>
            <a:cxnLst/>
            <a:rect r="r" b="b" t="t" l="l"/>
            <a:pathLst>
              <a:path h="610618" w="9969266">
                <a:moveTo>
                  <a:pt x="0" y="0"/>
                </a:moveTo>
                <a:lnTo>
                  <a:pt x="9969266" y="0"/>
                </a:lnTo>
                <a:lnTo>
                  <a:pt x="9969266" y="610617"/>
                </a:lnTo>
                <a:lnTo>
                  <a:pt x="0" y="6106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95137" y="2409166"/>
            <a:ext cx="5722766" cy="80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4"/>
              </a:lnSpc>
              <a:spcBef>
                <a:spcPct val="0"/>
              </a:spcBef>
            </a:pPr>
            <a:r>
              <a:rPr lang="en-US" b="true" sz="4746" spc="-94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Estimación puntual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75864" y="5086350"/>
            <a:ext cx="4687937" cy="512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9"/>
              </a:lnSpc>
              <a:spcBef>
                <a:spcPct val="0"/>
              </a:spcBef>
            </a:pPr>
            <a:r>
              <a:rPr lang="en-US" b="true" sz="2999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Regresión lineal múltiple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3899" y="869455"/>
            <a:ext cx="16920201" cy="8796706"/>
            <a:chOff x="0" y="0"/>
            <a:chExt cx="4456349" cy="23168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6349" cy="2316828"/>
            </a:xfrm>
            <a:custGeom>
              <a:avLst/>
              <a:gdLst/>
              <a:ahLst/>
              <a:cxnLst/>
              <a:rect r="r" b="b" t="t" l="l"/>
              <a:pathLst>
                <a:path h="2316828" w="4456349">
                  <a:moveTo>
                    <a:pt x="11439" y="0"/>
                  </a:moveTo>
                  <a:lnTo>
                    <a:pt x="4444910" y="0"/>
                  </a:lnTo>
                  <a:cubicBezTo>
                    <a:pt x="4447944" y="0"/>
                    <a:pt x="4450854" y="1205"/>
                    <a:pt x="4452999" y="3350"/>
                  </a:cubicBezTo>
                  <a:cubicBezTo>
                    <a:pt x="4455144" y="5496"/>
                    <a:pt x="4456349" y="8405"/>
                    <a:pt x="4456349" y="11439"/>
                  </a:cubicBezTo>
                  <a:lnTo>
                    <a:pt x="4456349" y="2305389"/>
                  </a:lnTo>
                  <a:cubicBezTo>
                    <a:pt x="4456349" y="2308423"/>
                    <a:pt x="4455144" y="2311332"/>
                    <a:pt x="4452999" y="2313478"/>
                  </a:cubicBezTo>
                  <a:cubicBezTo>
                    <a:pt x="4450854" y="2315623"/>
                    <a:pt x="4447944" y="2316828"/>
                    <a:pt x="4444910" y="2316828"/>
                  </a:cubicBezTo>
                  <a:lnTo>
                    <a:pt x="11439" y="2316828"/>
                  </a:lnTo>
                  <a:cubicBezTo>
                    <a:pt x="8405" y="2316828"/>
                    <a:pt x="5496" y="2315623"/>
                    <a:pt x="3350" y="2313478"/>
                  </a:cubicBezTo>
                  <a:cubicBezTo>
                    <a:pt x="1205" y="2311332"/>
                    <a:pt x="0" y="2308423"/>
                    <a:pt x="0" y="2305389"/>
                  </a:cubicBezTo>
                  <a:lnTo>
                    <a:pt x="0" y="11439"/>
                  </a:lnTo>
                  <a:cubicBezTo>
                    <a:pt x="0" y="8405"/>
                    <a:pt x="1205" y="5496"/>
                    <a:pt x="3350" y="3350"/>
                  </a:cubicBezTo>
                  <a:cubicBezTo>
                    <a:pt x="5496" y="1205"/>
                    <a:pt x="8405" y="0"/>
                    <a:pt x="11439" y="0"/>
                  </a:cubicBezTo>
                  <a:close/>
                </a:path>
              </a:pathLst>
            </a:custGeom>
            <a:solidFill>
              <a:srgbClr val="FDFBFB">
                <a:alpha val="9882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56349" cy="233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27902" y="2985328"/>
            <a:ext cx="11225004" cy="6060924"/>
          </a:xfrm>
          <a:custGeom>
            <a:avLst/>
            <a:gdLst/>
            <a:ahLst/>
            <a:cxnLst/>
            <a:rect r="r" b="b" t="t" l="l"/>
            <a:pathLst>
              <a:path h="6060924" w="11225004">
                <a:moveTo>
                  <a:pt x="0" y="0"/>
                </a:moveTo>
                <a:lnTo>
                  <a:pt x="11225004" y="0"/>
                </a:lnTo>
                <a:lnTo>
                  <a:pt x="11225004" y="6060923"/>
                </a:lnTo>
                <a:lnTo>
                  <a:pt x="0" y="60609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27902" y="1597213"/>
            <a:ext cx="10315998" cy="86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78"/>
              </a:lnSpc>
              <a:spcBef>
                <a:spcPct val="0"/>
              </a:spcBef>
            </a:pPr>
            <a:r>
              <a:rPr lang="en-US" b="true" sz="5127" spc="-102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Estimación puntual vs Bootstrap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98068" y="167865"/>
            <a:ext cx="13294450" cy="9951271"/>
          </a:xfrm>
          <a:custGeom>
            <a:avLst/>
            <a:gdLst/>
            <a:ahLst/>
            <a:cxnLst/>
            <a:rect r="r" b="b" t="t" l="l"/>
            <a:pathLst>
              <a:path h="9951271" w="13294450">
                <a:moveTo>
                  <a:pt x="0" y="0"/>
                </a:moveTo>
                <a:lnTo>
                  <a:pt x="13294450" y="0"/>
                </a:lnTo>
                <a:lnTo>
                  <a:pt x="13294450" y="9951270"/>
                </a:lnTo>
                <a:lnTo>
                  <a:pt x="0" y="9951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7138" y="-124927"/>
            <a:ext cx="18602276" cy="6407822"/>
            <a:chOff x="0" y="0"/>
            <a:chExt cx="4899365" cy="16876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99365" cy="1687657"/>
            </a:xfrm>
            <a:custGeom>
              <a:avLst/>
              <a:gdLst/>
              <a:ahLst/>
              <a:cxnLst/>
              <a:rect r="r" b="b" t="t" l="l"/>
              <a:pathLst>
                <a:path h="1687657" w="4899365">
                  <a:moveTo>
                    <a:pt x="0" y="0"/>
                  </a:moveTo>
                  <a:lnTo>
                    <a:pt x="4899365" y="0"/>
                  </a:lnTo>
                  <a:lnTo>
                    <a:pt x="4899365" y="1687657"/>
                  </a:lnTo>
                  <a:lnTo>
                    <a:pt x="0" y="1687657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99365" cy="1725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35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13503" y="609094"/>
            <a:ext cx="15209748" cy="8649206"/>
          </a:xfrm>
          <a:custGeom>
            <a:avLst/>
            <a:gdLst/>
            <a:ahLst/>
            <a:cxnLst/>
            <a:rect r="r" b="b" t="t" l="l"/>
            <a:pathLst>
              <a:path h="8649206" w="15209748">
                <a:moveTo>
                  <a:pt x="0" y="0"/>
                </a:moveTo>
                <a:lnTo>
                  <a:pt x="15209748" y="0"/>
                </a:lnTo>
                <a:lnTo>
                  <a:pt x="15209748" y="8649206"/>
                </a:lnTo>
                <a:lnTo>
                  <a:pt x="0" y="86492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851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994300" y="3675559"/>
            <a:ext cx="3293700" cy="6611441"/>
          </a:xfrm>
          <a:custGeom>
            <a:avLst/>
            <a:gdLst/>
            <a:ahLst/>
            <a:cxnLst/>
            <a:rect r="r" b="b" t="t" l="l"/>
            <a:pathLst>
              <a:path h="6611441" w="3293700">
                <a:moveTo>
                  <a:pt x="0" y="0"/>
                </a:moveTo>
                <a:lnTo>
                  <a:pt x="3293700" y="0"/>
                </a:lnTo>
                <a:lnTo>
                  <a:pt x="3293700" y="6611441"/>
                </a:lnTo>
                <a:lnTo>
                  <a:pt x="0" y="66114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4" id="4"/>
          <p:cNvGrpSpPr/>
          <p:nvPr/>
        </p:nvGrpSpPr>
        <p:grpSpPr>
          <a:xfrm rot="0">
            <a:off x="-2364371" y="-2474096"/>
            <a:ext cx="5578401" cy="557840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56350" y="3876969"/>
            <a:ext cx="1010697" cy="101069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856034" y="3348832"/>
            <a:ext cx="8575931" cy="3086100"/>
            <a:chOff x="0" y="0"/>
            <a:chExt cx="2258681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58682" cy="812800"/>
            </a:xfrm>
            <a:custGeom>
              <a:avLst/>
              <a:gdLst/>
              <a:ahLst/>
              <a:cxnLst/>
              <a:rect r="r" b="b" t="t" l="l"/>
              <a:pathLst>
                <a:path h="812800" w="2258682">
                  <a:moveTo>
                    <a:pt x="37013" y="0"/>
                  </a:moveTo>
                  <a:lnTo>
                    <a:pt x="2221669" y="0"/>
                  </a:lnTo>
                  <a:cubicBezTo>
                    <a:pt x="2231485" y="0"/>
                    <a:pt x="2240899" y="3900"/>
                    <a:pt x="2247841" y="10841"/>
                  </a:cubicBezTo>
                  <a:cubicBezTo>
                    <a:pt x="2254782" y="17782"/>
                    <a:pt x="2258682" y="27196"/>
                    <a:pt x="2258682" y="37013"/>
                  </a:cubicBezTo>
                  <a:lnTo>
                    <a:pt x="2258682" y="775787"/>
                  </a:lnTo>
                  <a:cubicBezTo>
                    <a:pt x="2258682" y="796229"/>
                    <a:pt x="2242110" y="812800"/>
                    <a:pt x="2221669" y="812800"/>
                  </a:cubicBezTo>
                  <a:lnTo>
                    <a:pt x="37013" y="812800"/>
                  </a:lnTo>
                  <a:cubicBezTo>
                    <a:pt x="27196" y="812800"/>
                    <a:pt x="17782" y="808900"/>
                    <a:pt x="10841" y="801959"/>
                  </a:cubicBezTo>
                  <a:cubicBezTo>
                    <a:pt x="3900" y="795018"/>
                    <a:pt x="0" y="785604"/>
                    <a:pt x="0" y="775787"/>
                  </a:cubicBezTo>
                  <a:lnTo>
                    <a:pt x="0" y="37013"/>
                  </a:lnTo>
                  <a:cubicBezTo>
                    <a:pt x="0" y="27196"/>
                    <a:pt x="3900" y="17782"/>
                    <a:pt x="10841" y="10841"/>
                  </a:cubicBezTo>
                  <a:cubicBezTo>
                    <a:pt x="17782" y="3900"/>
                    <a:pt x="27196" y="0"/>
                    <a:pt x="37013" y="0"/>
                  </a:cubicBezTo>
                  <a:close/>
                </a:path>
              </a:pathLst>
            </a:custGeom>
            <a:solidFill>
              <a:srgbClr val="106861"/>
            </a:solidFill>
            <a:ln w="666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2258681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484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317592" y="3772194"/>
            <a:ext cx="7755750" cy="104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64"/>
              </a:lnSpc>
              <a:spcBef>
                <a:spcPct val="0"/>
              </a:spcBef>
            </a:pPr>
            <a:r>
              <a:rPr lang="en-US" b="true" sz="620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FIN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DAG1oSch3ak</dc:identifier>
  <dcterms:modified xsi:type="dcterms:W3CDTF">2011-08-01T06:04:30Z</dcterms:modified>
  <cp:revision>1</cp:revision>
  <dc:title>Estrategias de</dc:title>
</cp:coreProperties>
</file>

<file path=docProps/thumbnail.jpeg>
</file>